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6858000" cy="9144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79B8F"/>
    <a:srgbClr val="B1BCE1"/>
    <a:srgbClr val="B0D1E2"/>
    <a:srgbClr val="B5DD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0376" autoAdjust="0"/>
    <p:restoredTop sz="94680" autoAdjust="0"/>
  </p:normalViewPr>
  <p:slideViewPr>
    <p:cSldViewPr snapToGrid="0">
      <p:cViewPr>
        <p:scale>
          <a:sx n="90" d="100"/>
          <a:sy n="90" d="100"/>
        </p:scale>
        <p:origin x="-442" y="91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7BCD1-5480-43D4-9928-08FC5BC63B08}" type="datetimeFigureOut">
              <a:rPr lang="tr-TR" smtClean="0"/>
              <a:t>21.09.2023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B0DE-F9CE-4253-A945-B62C84F9706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7BCD1-5480-43D4-9928-08FC5BC63B08}" type="datetimeFigureOut">
              <a:rPr lang="tr-TR" smtClean="0"/>
              <a:t>21.09.2023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B0DE-F9CE-4253-A945-B62C84F9706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7BCD1-5480-43D4-9928-08FC5BC63B08}" type="datetimeFigureOut">
              <a:rPr lang="tr-TR" smtClean="0"/>
              <a:t>21.09.2023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B0DE-F9CE-4253-A945-B62C84F9706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7BCD1-5480-43D4-9928-08FC5BC63B08}" type="datetimeFigureOut">
              <a:rPr lang="tr-TR" smtClean="0"/>
              <a:t>21.09.2023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B0DE-F9CE-4253-A945-B62C84F9706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7BCD1-5480-43D4-9928-08FC5BC63B08}" type="datetimeFigureOut">
              <a:rPr lang="tr-TR" smtClean="0"/>
              <a:t>21.09.2023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B0DE-F9CE-4253-A945-B62C84F9706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7BCD1-5480-43D4-9928-08FC5BC63B08}" type="datetimeFigureOut">
              <a:rPr lang="tr-TR" smtClean="0"/>
              <a:t>21.09.2023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B0DE-F9CE-4253-A945-B62C84F9706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7BCD1-5480-43D4-9928-08FC5BC63B08}" type="datetimeFigureOut">
              <a:rPr lang="tr-TR" smtClean="0"/>
              <a:t>21.09.2023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B0DE-F9CE-4253-A945-B62C84F9706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7BCD1-5480-43D4-9928-08FC5BC63B08}" type="datetimeFigureOut">
              <a:rPr lang="tr-TR" smtClean="0"/>
              <a:t>21.09.2023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B0DE-F9CE-4253-A945-B62C84F9706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7BCD1-5480-43D4-9928-08FC5BC63B08}" type="datetimeFigureOut">
              <a:rPr lang="tr-TR" smtClean="0"/>
              <a:t>21.09.2023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B0DE-F9CE-4253-A945-B62C84F9706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7BCD1-5480-43D4-9928-08FC5BC63B08}" type="datetimeFigureOut">
              <a:rPr lang="tr-TR" smtClean="0"/>
              <a:t>21.09.2023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B0DE-F9CE-4253-A945-B62C84F9706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7BCD1-5480-43D4-9928-08FC5BC63B08}" type="datetimeFigureOut">
              <a:rPr lang="tr-TR" smtClean="0"/>
              <a:t>21.09.2023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B0DE-F9CE-4253-A945-B62C84F9706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7BCD1-5480-43D4-9928-08FC5BC63B08}" type="datetimeFigureOut">
              <a:rPr lang="tr-TR" smtClean="0"/>
              <a:t>21.09.2023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8B0DE-F9CE-4253-A945-B62C84F97060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Dikdörtgen"/>
          <p:cNvSpPr/>
          <p:nvPr/>
        </p:nvSpPr>
        <p:spPr>
          <a:xfrm>
            <a:off x="0" y="0"/>
            <a:ext cx="3573016" cy="9144000"/>
          </a:xfrm>
          <a:prstGeom prst="rect">
            <a:avLst/>
          </a:prstGeom>
          <a:solidFill>
            <a:srgbClr val="479B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Dünya Kıtalarını Gösteren Pusula Duvar Kağıdı Modelleri Fiyatları"/>
          <p:cNvPicPr>
            <a:picLocks noChangeAspect="1" noChangeArrowheads="1"/>
          </p:cNvPicPr>
          <p:nvPr/>
        </p:nvPicPr>
        <p:blipFill rotWithShape="1"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5190" r="6299"/>
          <a:stretch/>
        </p:blipFill>
        <p:spPr bwMode="auto">
          <a:xfrm>
            <a:off x="-7288" y="4438032"/>
            <a:ext cx="3589503" cy="4704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17 Dikdörtgen"/>
          <p:cNvSpPr/>
          <p:nvPr/>
        </p:nvSpPr>
        <p:spPr>
          <a:xfrm>
            <a:off x="0" y="2420227"/>
            <a:ext cx="6669360" cy="2160240"/>
          </a:xfrm>
          <a:prstGeom prst="rect">
            <a:avLst/>
          </a:prstGeom>
          <a:gradFill flip="none" rotWithShape="1">
            <a:gsLst>
              <a:gs pos="89000">
                <a:srgbClr val="FFFFFF"/>
              </a:gs>
              <a:gs pos="19000">
                <a:srgbClr val="E6E6E6"/>
              </a:gs>
              <a:gs pos="43000">
                <a:srgbClr val="E6E6E6"/>
              </a:gs>
              <a:gs pos="30000">
                <a:srgbClr val="E6E6E6">
                  <a:alpha val="99000"/>
                </a:srgbClr>
              </a:gs>
            </a:gsLst>
            <a:lin ang="0" scaled="1"/>
            <a:tileRect/>
          </a:gradFill>
          <a:ln>
            <a:noFill/>
          </a:ln>
          <a:effectLst>
            <a:outerShdw blurRad="190500" dir="11400000" sx="106000" sy="106000" algn="ctr" rotWithShape="0">
              <a:prstClr val="black">
                <a:alpha val="2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400" b="1" i="0" u="none" strike="noStrike" cap="none" normalizeH="0" baseline="0" smtClean="0">
                <a:ln>
                  <a:noFill/>
                </a:ln>
                <a:solidFill>
                  <a:srgbClr val="479B8F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DPS  4000-5   20  kW DC Enerji Sistemi</a:t>
            </a: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400" b="1" i="0" u="none" strike="noStrike" cap="none" normalizeH="0" baseline="0" smtClean="0">
                <a:ln>
                  <a:noFill/>
                </a:ln>
                <a:solidFill>
                  <a:srgbClr val="479B8F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DPS  4000-5   20  kW DC Enerji Sistemi</a:t>
            </a: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260648" y="387964"/>
            <a:ext cx="256935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tr-TR" sz="2400" b="1" dirty="0" smtClean="0">
                <a:solidFill>
                  <a:schemeClr val="bg1"/>
                </a:solidFill>
              </a:rPr>
              <a:t>LMPS-2900 C-48-3</a:t>
            </a:r>
          </a:p>
          <a:p>
            <a:r>
              <a:rPr lang="tr-TR" sz="2400" b="1" dirty="0" smtClean="0">
                <a:solidFill>
                  <a:schemeClr val="bg1"/>
                </a:solidFill>
              </a:rPr>
              <a:t>Direk Tipi </a:t>
            </a:r>
            <a:endParaRPr lang="tr-TR" sz="2400" dirty="0">
              <a:solidFill>
                <a:schemeClr val="bg1"/>
              </a:solidFill>
            </a:endParaRPr>
          </a:p>
          <a:p>
            <a:r>
              <a:rPr lang="tr-TR" b="1" dirty="0" smtClean="0">
                <a:solidFill>
                  <a:schemeClr val="bg1"/>
                </a:solidFill>
              </a:rPr>
              <a:t>8,7 </a:t>
            </a:r>
            <a:r>
              <a:rPr lang="tr-TR" b="1" dirty="0">
                <a:solidFill>
                  <a:schemeClr val="bg1"/>
                </a:solidFill>
              </a:rPr>
              <a:t>kW </a:t>
            </a:r>
            <a:r>
              <a:rPr lang="tr-TR" b="1" dirty="0" smtClean="0">
                <a:solidFill>
                  <a:schemeClr val="bg1"/>
                </a:solidFill>
              </a:rPr>
              <a:t>DC </a:t>
            </a:r>
            <a:r>
              <a:rPr lang="tr-TR" b="1" dirty="0">
                <a:solidFill>
                  <a:schemeClr val="bg1"/>
                </a:solidFill>
              </a:rPr>
              <a:t>Enerji Sistemi </a:t>
            </a:r>
            <a:endParaRPr lang="tr-TR" b="1" dirty="0" smtClean="0">
              <a:solidFill>
                <a:schemeClr val="bg1"/>
              </a:solidFill>
            </a:endParaRPr>
          </a:p>
          <a:p>
            <a:endParaRPr lang="tr-TR" dirty="0">
              <a:solidFill>
                <a:schemeClr val="bg1"/>
              </a:solidFill>
            </a:endParaRPr>
          </a:p>
        </p:txBody>
      </p:sp>
      <p:pic>
        <p:nvPicPr>
          <p:cNvPr id="34" name="33 Resim" descr="Resim6.png"/>
          <p:cNvPicPr>
            <a:picLocks noChangeAspect="1"/>
          </p:cNvPicPr>
          <p:nvPr/>
        </p:nvPicPr>
        <p:blipFill>
          <a:blip r:embed="rId4" cstate="print"/>
          <a:srcRect l="21813" t="6018"/>
          <a:stretch>
            <a:fillRect/>
          </a:stretch>
        </p:blipFill>
        <p:spPr>
          <a:xfrm>
            <a:off x="5249092" y="8388424"/>
            <a:ext cx="1608907" cy="611560"/>
          </a:xfrm>
          <a:prstGeom prst="rect">
            <a:avLst/>
          </a:prstGeom>
        </p:spPr>
      </p:pic>
      <p:sp>
        <p:nvSpPr>
          <p:cNvPr id="36" name="35 Metin kutusu"/>
          <p:cNvSpPr txBox="1"/>
          <p:nvPr/>
        </p:nvSpPr>
        <p:spPr>
          <a:xfrm>
            <a:off x="353781" y="2526102"/>
            <a:ext cx="444681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16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Orta kapasitede güç gerektiren dış mekan </a:t>
            </a:r>
            <a:r>
              <a:rPr lang="tr-T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uygulamaları</a:t>
            </a:r>
          </a:p>
          <a:p>
            <a:pPr lvl="0">
              <a:lnSpc>
                <a:spcPct val="150000"/>
              </a:lnSpc>
            </a:pPr>
            <a:r>
              <a:rPr lang="tr-T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duvara </a:t>
            </a:r>
            <a:r>
              <a:rPr lang="tr-TR" sz="16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ya da direğe montaj olanağı </a:t>
            </a:r>
            <a:endParaRPr lang="tr-TR" sz="1600" dirty="0" smtClean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  <a:p>
            <a:pPr lvl="0">
              <a:lnSpc>
                <a:spcPct val="150000"/>
              </a:lnSpc>
            </a:pPr>
            <a:r>
              <a:rPr lang="tr-T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kablosuz </a:t>
            </a:r>
            <a:r>
              <a:rPr lang="tr-TR" sz="16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baz </a:t>
            </a:r>
            <a:r>
              <a:rPr lang="tr-T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istasyonları</a:t>
            </a:r>
          </a:p>
          <a:p>
            <a:pPr lvl="0">
              <a:lnSpc>
                <a:spcPct val="150000"/>
              </a:lnSpc>
            </a:pPr>
            <a:r>
              <a:rPr lang="tr-T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network </a:t>
            </a:r>
            <a:r>
              <a:rPr lang="tr-TR" sz="16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uygulamaları</a:t>
            </a:r>
          </a:p>
        </p:txBody>
      </p:sp>
      <p:sp>
        <p:nvSpPr>
          <p:cNvPr id="39" name="38 Metin kutusu"/>
          <p:cNvSpPr txBox="1"/>
          <p:nvPr/>
        </p:nvSpPr>
        <p:spPr>
          <a:xfrm>
            <a:off x="3861048" y="4820320"/>
            <a:ext cx="273630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228600">
              <a:spcAft>
                <a:spcPts val="600"/>
              </a:spcAft>
              <a:tabLst>
                <a:tab pos="-457200" algn="l"/>
                <a:tab pos="228600" algn="l"/>
              </a:tabLst>
            </a:pPr>
            <a:r>
              <a:rPr lang="tr-T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8,7 kW’a kadar artırılabilir </a:t>
            </a:r>
            <a:r>
              <a:rPr lang="tr-T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güç</a:t>
            </a:r>
          </a:p>
          <a:p>
            <a:pPr indent="-228600">
              <a:spcAft>
                <a:spcPts val="600"/>
              </a:spcAft>
              <a:tabLst>
                <a:tab pos="-457200" algn="l"/>
                <a:tab pos="228600" algn="l"/>
              </a:tabLst>
            </a:pPr>
            <a:r>
              <a:rPr lang="tr-T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DC Fan </a:t>
            </a:r>
            <a:r>
              <a:rPr lang="tr-T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tr-T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48VDC 3,6W -270M3/h</a:t>
            </a:r>
          </a:p>
          <a:p>
            <a:pPr indent="-228600">
              <a:spcAft>
                <a:spcPts val="600"/>
              </a:spcAft>
              <a:tabLst>
                <a:tab pos="-457200" algn="l"/>
                <a:tab pos="228600" algn="l"/>
              </a:tabLst>
            </a:pPr>
            <a:r>
              <a:rPr lang="tr-T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Ortam </a:t>
            </a:r>
            <a:r>
              <a:rPr lang="tr-T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sıcaklığı </a:t>
            </a:r>
            <a:r>
              <a:rPr lang="tr-T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sensörü</a:t>
            </a:r>
            <a:r>
              <a:rPr lang="tr-T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</a:p>
          <a:p>
            <a:pPr lvl="0" indent="-228600">
              <a:spcAft>
                <a:spcPts val="600"/>
              </a:spcAft>
              <a:tabLst>
                <a:tab pos="-457200" algn="l"/>
                <a:tab pos="228600" algn="l"/>
              </a:tabLst>
            </a:pPr>
            <a:r>
              <a:rPr lang="tr-T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Verim </a:t>
            </a:r>
            <a:r>
              <a:rPr lang="tr-T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  <a:sym typeface="Symbol"/>
              </a:rPr>
              <a:t></a:t>
            </a:r>
            <a:r>
              <a:rPr lang="tr-T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96,2%</a:t>
            </a:r>
          </a:p>
          <a:p>
            <a:pPr indent="-228600">
              <a:spcAft>
                <a:spcPts val="600"/>
              </a:spcAft>
              <a:tabLst>
                <a:tab pos="-457200" algn="l"/>
                <a:tab pos="228600" algn="l"/>
              </a:tabLst>
            </a:pPr>
            <a:r>
              <a:rPr lang="tr-T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Güç sistem denetleyicisi </a:t>
            </a:r>
            <a:r>
              <a:rPr lang="tr-T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– ORION</a:t>
            </a:r>
          </a:p>
          <a:p>
            <a:pPr>
              <a:spcAft>
                <a:spcPts val="600"/>
              </a:spcAft>
            </a:pPr>
            <a:r>
              <a:rPr lang="tr-T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Opsiyonel</a:t>
            </a:r>
            <a:r>
              <a:rPr lang="tr-T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Akü </a:t>
            </a:r>
            <a:r>
              <a:rPr lang="tr-T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Backup</a:t>
            </a:r>
            <a:endParaRPr lang="tr-TR" sz="14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  <a:p>
            <a:endParaRPr lang="tr-TR" sz="14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 rot="16200000">
            <a:off x="-252603" y="8661656"/>
            <a:ext cx="718466" cy="246221"/>
          </a:xfrm>
          <a:prstGeom prst="rect">
            <a:avLst/>
          </a:prstGeom>
          <a:solidFill>
            <a:srgbClr val="479B8F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1000" b="1" dirty="0" smtClean="0">
                <a:solidFill>
                  <a:schemeClr val="bg1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CB210002</a:t>
            </a:r>
            <a:endParaRPr lang="tr-TR" sz="1000" b="1" dirty="0">
              <a:solidFill>
                <a:schemeClr val="bg1"/>
              </a:solidFill>
              <a:latin typeface="Calibri" pitchFamily="34" charset="0"/>
              <a:ea typeface="Times New Roman" pitchFamily="18" charset="0"/>
              <a:cs typeface="Calibri" pitchFamily="34" charset="0"/>
            </a:endParaRPr>
          </a:p>
        </p:txBody>
      </p:sp>
      <p:pic>
        <p:nvPicPr>
          <p:cNvPr id="30" name="Resim 29" descr="lamppost_acpanel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21666" y="2641600"/>
            <a:ext cx="2487719" cy="1583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Dikdörtgen"/>
          <p:cNvSpPr/>
          <p:nvPr/>
        </p:nvSpPr>
        <p:spPr>
          <a:xfrm>
            <a:off x="4081581" y="225556"/>
            <a:ext cx="24978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LMPS-2900 C-48-3</a:t>
            </a:r>
          </a:p>
        </p:txBody>
      </p:sp>
      <p:sp>
        <p:nvSpPr>
          <p:cNvPr id="16" name="15 Dikdörtgen"/>
          <p:cNvSpPr/>
          <p:nvPr/>
        </p:nvSpPr>
        <p:spPr>
          <a:xfrm>
            <a:off x="972291" y="1331640"/>
            <a:ext cx="17366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tr-TR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Teknik Özellikler</a:t>
            </a:r>
          </a:p>
        </p:txBody>
      </p:sp>
      <p:pic>
        <p:nvPicPr>
          <p:cNvPr id="17" name="16 Resim" descr="Resim6.png"/>
          <p:cNvPicPr>
            <a:picLocks noChangeAspect="1"/>
          </p:cNvPicPr>
          <p:nvPr/>
        </p:nvPicPr>
        <p:blipFill>
          <a:blip r:embed="rId2" cstate="print"/>
          <a:srcRect l="21813" t="6018"/>
          <a:stretch>
            <a:fillRect/>
          </a:stretch>
        </p:blipFill>
        <p:spPr>
          <a:xfrm>
            <a:off x="188640" y="179512"/>
            <a:ext cx="1608907" cy="611560"/>
          </a:xfrm>
          <a:prstGeom prst="rect">
            <a:avLst/>
          </a:prstGeom>
        </p:spPr>
      </p:pic>
      <p:sp>
        <p:nvSpPr>
          <p:cNvPr id="20" name="19 Dikdörtgen"/>
          <p:cNvSpPr/>
          <p:nvPr/>
        </p:nvSpPr>
        <p:spPr>
          <a:xfrm>
            <a:off x="0" y="1403648"/>
            <a:ext cx="980728" cy="216024"/>
          </a:xfrm>
          <a:prstGeom prst="rect">
            <a:avLst/>
          </a:prstGeom>
          <a:solidFill>
            <a:srgbClr val="479B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21" name="20 Dikdörtgen"/>
          <p:cNvSpPr/>
          <p:nvPr/>
        </p:nvSpPr>
        <p:spPr>
          <a:xfrm>
            <a:off x="260648" y="899592"/>
            <a:ext cx="6336704" cy="7200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88640" y="8460433"/>
            <a:ext cx="6336704" cy="515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sz="900" b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CRC Elektronik Sanayi ve Ticaret </a:t>
            </a:r>
            <a:r>
              <a:rPr lang="tr-TR" sz="900" b="1" dirty="0" err="1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Ltd.Şti</a:t>
            </a:r>
            <a:r>
              <a:rPr lang="tr-TR" sz="900" b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sz="800" b="1" dirty="0" err="1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Ferhatpaşa</a:t>
            </a:r>
            <a:r>
              <a:rPr lang="tr-TR" sz="800" b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Mah. 50.Sokak No: 29  Kat.2 </a:t>
            </a:r>
            <a:r>
              <a:rPr lang="tr-TR" sz="800" b="1" dirty="0" err="1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Ataşehir</a:t>
            </a:r>
            <a:r>
              <a:rPr lang="tr-TR" sz="800" b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– İstanbul </a:t>
            </a:r>
            <a:r>
              <a:rPr lang="tr-TR" sz="800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lang="en-US" sz="800" b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Tel   : +90 216 640 44 00    </a:t>
            </a:r>
            <a:r>
              <a:rPr lang="tr-TR" sz="800" b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lang="en-US" sz="800" b="1" dirty="0" err="1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Faks</a:t>
            </a:r>
            <a:r>
              <a:rPr lang="en-US" sz="800" b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 : +90 216 640 45 20 </a:t>
            </a:r>
            <a:endParaRPr lang="tr-TR" sz="800" b="1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tr-TR" sz="1050" b="1" i="0" u="none" strike="noStrike" cap="none" normalizeH="0" baseline="0" dirty="0" smtClean="0">
                <a:ln>
                  <a:noFill/>
                </a:ln>
                <a:solidFill>
                  <a:srgbClr val="479B8F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www.crcelektronik.com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3" name="3 İçerik Yer Tutucusu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7156686"/>
              </p:ext>
            </p:extLst>
          </p:nvPr>
        </p:nvGraphicFramePr>
        <p:xfrm>
          <a:off x="1905000" y="4451529"/>
          <a:ext cx="3108176" cy="2006600"/>
        </p:xfrm>
        <a:graphic>
          <a:graphicData uri="http://schemas.openxmlformats.org/drawingml/2006/table">
            <a:tbl>
              <a:tblPr/>
              <a:tblGrid>
                <a:gridCol w="1427989"/>
                <a:gridCol w="1680187"/>
              </a:tblGrid>
              <a:tr h="0">
                <a:tc gridSpan="2"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err="1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Genel</a:t>
                      </a:r>
                      <a:endParaRPr lang="tr-TR" sz="900" b="1" dirty="0">
                        <a:solidFill>
                          <a:srgbClr val="FFFF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9B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12395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err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Boyutlar</a:t>
                      </a:r>
                      <a:r>
                        <a:rPr lang="en-US" sz="10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endParaRPr lang="tr-TR" sz="1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Y:970 x D:550 x G:640 mm</a:t>
                      </a:r>
                      <a:endParaRPr lang="tr-TR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395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err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Ağırlık</a:t>
                      </a:r>
                      <a:r>
                        <a:rPr lang="en-US" sz="10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endParaRPr lang="tr-TR" sz="1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~ 67 kg (</a:t>
                      </a:r>
                      <a:r>
                        <a:rPr lang="en-US" sz="1000" dirty="0" err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akü</a:t>
                      </a:r>
                      <a:r>
                        <a:rPr lang="en-US" sz="10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000" dirty="0" err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hariç</a:t>
                      </a:r>
                      <a:r>
                        <a:rPr lang="en-US" sz="10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)</a:t>
                      </a:r>
                      <a:endParaRPr lang="tr-TR" sz="1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~ 191 kg (</a:t>
                      </a:r>
                      <a:r>
                        <a:rPr lang="tr-TR" sz="10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4 adet 12VDC 100Ah. </a:t>
                      </a:r>
                      <a:r>
                        <a:rPr lang="en-US" sz="1000" dirty="0" err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akü</a:t>
                      </a:r>
                      <a:r>
                        <a:rPr lang="en-US" sz="10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000" dirty="0" err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dahil</a:t>
                      </a:r>
                      <a:r>
                        <a:rPr lang="en-US" sz="10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)</a:t>
                      </a:r>
                      <a:endParaRPr lang="tr-TR" sz="1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395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Verimlilik</a:t>
                      </a:r>
                      <a:endParaRPr lang="tr-TR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≥  96,2 %</a:t>
                      </a:r>
                      <a:endParaRPr lang="tr-TR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395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Çalışma sıcaklığı</a:t>
                      </a:r>
                      <a:endParaRPr lang="tr-TR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-45 to +75 °C</a:t>
                      </a:r>
                      <a:endParaRPr lang="tr-TR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395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Bağıl nem</a:t>
                      </a:r>
                      <a:endParaRPr lang="tr-TR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95 % max, klimasız ortam</a:t>
                      </a:r>
                      <a:endParaRPr lang="tr-TR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395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Güvenlik</a:t>
                      </a:r>
                      <a:endParaRPr lang="tr-TR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IEC/EN 60950</a:t>
                      </a:r>
                      <a:endParaRPr lang="tr-TR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395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EMI</a:t>
                      </a:r>
                      <a:endParaRPr lang="tr-TR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EN 55022 Class B</a:t>
                      </a:r>
                      <a:endParaRPr lang="tr-TR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395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Koruma</a:t>
                      </a:r>
                      <a:endParaRPr lang="tr-TR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IP 20</a:t>
                      </a:r>
                      <a:endParaRPr lang="tr-TR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395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Güç sistemi denetleyici</a:t>
                      </a:r>
                      <a:endParaRPr lang="tr-TR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O</a:t>
                      </a:r>
                      <a:r>
                        <a:rPr lang="tr-TR" sz="10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RION</a:t>
                      </a:r>
                      <a:endParaRPr lang="tr-TR" sz="1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395">
                <a:tc>
                  <a:txBody>
                    <a:bodyPr/>
                    <a:lstStyle/>
                    <a:p>
                      <a:pPr marL="144145" indent="-144145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tr-TR" sz="1000" b="1">
                          <a:effectLst/>
                          <a:latin typeface="+mn-lt"/>
                          <a:ea typeface="Calibri"/>
                          <a:cs typeface="Arial"/>
                        </a:rPr>
                        <a:t>Doğrultucu</a:t>
                      </a:r>
                      <a:endParaRPr lang="tr-TR" sz="10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3 x DPR 2900B-48 (max.)</a:t>
                      </a:r>
                      <a:endParaRPr lang="tr-TR" sz="1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4" name="4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9131626"/>
              </p:ext>
            </p:extLst>
          </p:nvPr>
        </p:nvGraphicFramePr>
        <p:xfrm>
          <a:off x="260648" y="6831911"/>
          <a:ext cx="3024336" cy="1356360"/>
        </p:xfrm>
        <a:graphic>
          <a:graphicData uri="http://schemas.openxmlformats.org/drawingml/2006/table">
            <a:tbl>
              <a:tblPr/>
              <a:tblGrid>
                <a:gridCol w="1344149"/>
                <a:gridCol w="1680187"/>
              </a:tblGrid>
              <a:tr h="0">
                <a:tc gridSpan="2"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Giriş</a:t>
                      </a:r>
                      <a:endParaRPr lang="tr-TR" sz="900" b="1" dirty="0">
                        <a:solidFill>
                          <a:srgbClr val="FFFF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9B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12395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AC bağlantı</a:t>
                      </a:r>
                      <a:endParaRPr lang="tr-TR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(3L + N + PE) x 2</a:t>
                      </a:r>
                      <a:endParaRPr lang="tr-TR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395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Nominal voltaj</a:t>
                      </a:r>
                      <a:endParaRPr lang="tr-TR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 x 230 V</a:t>
                      </a:r>
                      <a:r>
                        <a:rPr lang="en-US" sz="1000" baseline="-25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RMS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(L-N)</a:t>
                      </a:r>
                      <a:endParaRPr lang="tr-TR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395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Voltaj aralığı</a:t>
                      </a:r>
                      <a:endParaRPr lang="tr-TR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88 - 300 V</a:t>
                      </a:r>
                      <a:r>
                        <a:rPr lang="en-US" sz="1000" baseline="-25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RMS</a:t>
                      </a:r>
                      <a:endParaRPr lang="tr-TR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395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Frekans aralığı</a:t>
                      </a:r>
                      <a:endParaRPr lang="tr-TR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45 - 66 Hz</a:t>
                      </a:r>
                      <a:endParaRPr lang="tr-TR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395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Nominal akım</a:t>
                      </a:r>
                      <a:endParaRPr lang="tr-TR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 x 13,5 A</a:t>
                      </a:r>
                      <a:r>
                        <a:rPr lang="en-US" sz="1000" baseline="-25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RMS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@ 9,6 kW</a:t>
                      </a:r>
                      <a:endParaRPr lang="tr-TR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395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Şebeke bağlantı</a:t>
                      </a:r>
                      <a:endParaRPr lang="tr-TR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Terminal blocks (5 x 3~)</a:t>
                      </a:r>
                      <a:endParaRPr lang="tr-TR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395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Giriş koruma</a:t>
                      </a:r>
                      <a:endParaRPr lang="tr-TR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 x 32 A Main switchs</a:t>
                      </a:r>
                      <a:endParaRPr lang="tr-TR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395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Transit OVP</a:t>
                      </a:r>
                      <a:endParaRPr lang="tr-TR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Class II/C</a:t>
                      </a:r>
                      <a:endParaRPr lang="tr-TR" sz="1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5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5762164"/>
              </p:ext>
            </p:extLst>
          </p:nvPr>
        </p:nvGraphicFramePr>
        <p:xfrm>
          <a:off x="3429000" y="6831911"/>
          <a:ext cx="3024336" cy="1066800"/>
        </p:xfrm>
        <a:graphic>
          <a:graphicData uri="http://schemas.openxmlformats.org/drawingml/2006/table">
            <a:tbl>
              <a:tblPr/>
              <a:tblGrid>
                <a:gridCol w="1344149"/>
                <a:gridCol w="1680187"/>
              </a:tblGrid>
              <a:tr h="0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Voltaj aralığı </a:t>
                      </a:r>
                      <a:endParaRPr lang="tr-TR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9B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42 - 58 V</a:t>
                      </a:r>
                      <a:r>
                        <a:rPr lang="en-US" sz="1000" baseline="-25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DC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; 53.5 V</a:t>
                      </a:r>
                      <a:r>
                        <a:rPr lang="en-US" sz="1000" baseline="-25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DC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nom</a:t>
                      </a:r>
                      <a:endParaRPr lang="tr-TR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/>
                </a:tc>
              </a:tr>
              <a:tr h="112395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Nominal güç</a:t>
                      </a:r>
                      <a:endParaRPr lang="tr-TR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8,7 kW</a:t>
                      </a:r>
                      <a:endParaRPr lang="tr-TR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395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Akü sigortaları</a:t>
                      </a:r>
                      <a:endParaRPr lang="tr-TR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 x 80 A</a:t>
                      </a:r>
                      <a:endParaRPr lang="tr-TR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395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Yük sigortaları</a:t>
                      </a:r>
                      <a:endParaRPr lang="tr-TR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 x 32 A</a:t>
                      </a:r>
                      <a:endParaRPr lang="tr-TR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395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DC Fan (2 adet)</a:t>
                      </a:r>
                      <a:endParaRPr lang="tr-TR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48V DC 3,6 W/270 m3/h</a:t>
                      </a:r>
                      <a:endParaRPr lang="tr-TR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395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LVD Çalışma aralığı </a:t>
                      </a:r>
                      <a:endParaRPr lang="tr-TR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43 VDC – 46 VDC</a:t>
                      </a:r>
                      <a:endParaRPr lang="tr-TR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395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Voltaj aralığı </a:t>
                      </a:r>
                      <a:endParaRPr lang="tr-TR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42 - 58 V</a:t>
                      </a:r>
                      <a:r>
                        <a:rPr lang="en-US" sz="1000" baseline="-25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DC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; 53.5 V</a:t>
                      </a:r>
                      <a:r>
                        <a:rPr lang="en-US" sz="1000" baseline="-25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DC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nom</a:t>
                      </a:r>
                      <a:endParaRPr lang="tr-TR" sz="7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9B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3" name="Resim 1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337" y="2076991"/>
            <a:ext cx="5572125" cy="18573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257</Words>
  <Application>Microsoft Office PowerPoint</Application>
  <PresentationFormat>Ekran Gösterisi (4:3)</PresentationFormat>
  <Paragraphs>74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3" baseType="lpstr">
      <vt:lpstr>Ofis Teması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Oya Karagöz</dc:creator>
  <cp:lastModifiedBy>Oya Karagöz</cp:lastModifiedBy>
  <cp:revision>36</cp:revision>
  <dcterms:created xsi:type="dcterms:W3CDTF">2012-05-31T12:31:49Z</dcterms:created>
  <dcterms:modified xsi:type="dcterms:W3CDTF">2023-09-21T09:00:39Z</dcterms:modified>
</cp:coreProperties>
</file>